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3716000" cy="8229600"/>
  <p:notesSz cx="7010400" cy="9296400"/>
  <p:defaultTextStyle>
    <a:defPPr>
      <a:defRPr lang="en-US"/>
    </a:defPPr>
    <a:lvl1pPr marL="0" algn="l" defTabSz="1053465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1pPr>
    <a:lvl2pPr marL="526415" algn="l" defTabSz="1053465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2pPr>
    <a:lvl3pPr marL="1053465" algn="l" defTabSz="1053465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3pPr>
    <a:lvl4pPr marL="1579880" algn="l" defTabSz="1053465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4pPr>
    <a:lvl5pPr marL="2106295" algn="l" defTabSz="1053465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5pPr>
    <a:lvl6pPr marL="2632710" algn="l" defTabSz="1053465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6pPr>
    <a:lvl7pPr marL="3159760" algn="l" defTabSz="1053465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7pPr>
    <a:lvl8pPr marL="3686175" algn="l" defTabSz="1053465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8pPr>
    <a:lvl9pPr marL="4212590" algn="l" defTabSz="1053465" rtl="0" eaLnBrk="1" latinLnBrk="0" hangingPunct="1">
      <a:defRPr sz="207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1" y="1346836"/>
            <a:ext cx="10287001" cy="286512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1" y="4322446"/>
            <a:ext cx="10287001" cy="1986914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5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529-9720-4A30-9999-A1CB56D3DC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B837-1AB8-4FEA-BBD6-DF07DC5CC5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529-9720-4A30-9999-A1CB56D3DC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B837-1AB8-4FEA-BBD6-DF07DC5CC5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438150"/>
            <a:ext cx="2957513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38150"/>
            <a:ext cx="8701088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529-9720-4A30-9999-A1CB56D3DC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B837-1AB8-4FEA-BBD6-DF07DC5CC5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529-9720-4A30-9999-A1CB56D3DC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B837-1AB8-4FEA-BBD6-DF07DC5CC5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051686"/>
            <a:ext cx="11830050" cy="3423284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5507356"/>
            <a:ext cx="11830050" cy="1800224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529-9720-4A30-9999-A1CB56D3DC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B837-1AB8-4FEA-BBD6-DF07DC5CC5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190750"/>
            <a:ext cx="582930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2190750"/>
            <a:ext cx="582930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529-9720-4A30-9999-A1CB56D3DCC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B837-1AB8-4FEA-BBD6-DF07DC5CC5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3" y="438150"/>
            <a:ext cx="1183005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017396"/>
            <a:ext cx="5802510" cy="988694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5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006090"/>
            <a:ext cx="5802510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7" y="2017396"/>
            <a:ext cx="5831087" cy="988694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5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7" y="3006090"/>
            <a:ext cx="5831087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529-9720-4A30-9999-A1CB56D3DCC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B837-1AB8-4FEA-BBD6-DF07DC5CC5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529-9720-4A30-9999-A1CB56D3DCC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B837-1AB8-4FEA-BBD6-DF07DC5CC5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529-9720-4A30-9999-A1CB56D3DCC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B837-1AB8-4FEA-BBD6-DF07DC5CC5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4" y="548640"/>
            <a:ext cx="4423767" cy="192024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9" y="1184913"/>
            <a:ext cx="6943724" cy="584835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4" y="2468880"/>
            <a:ext cx="4423767" cy="4573906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0"/>
            </a:lvl2pPr>
            <a:lvl3pPr marL="857250" indent="0">
              <a:buNone/>
              <a:defRPr sz="1125"/>
            </a:lvl3pPr>
            <a:lvl4pPr marL="1285875" indent="0">
              <a:buNone/>
              <a:defRPr sz="935"/>
            </a:lvl4pPr>
            <a:lvl5pPr marL="1714500" indent="0">
              <a:buNone/>
              <a:defRPr sz="935"/>
            </a:lvl5pPr>
            <a:lvl6pPr marL="2143125" indent="0">
              <a:buNone/>
              <a:defRPr sz="935"/>
            </a:lvl6pPr>
            <a:lvl7pPr marL="2571750" indent="0">
              <a:buNone/>
              <a:defRPr sz="935"/>
            </a:lvl7pPr>
            <a:lvl8pPr marL="3000375" indent="0">
              <a:buNone/>
              <a:defRPr sz="935"/>
            </a:lvl8pPr>
            <a:lvl9pPr marL="3429000" indent="0">
              <a:buNone/>
              <a:defRPr sz="9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529-9720-4A30-9999-A1CB56D3DCC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B837-1AB8-4FEA-BBD6-DF07DC5CC5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4" y="548640"/>
            <a:ext cx="4423767" cy="192024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9" y="1184913"/>
            <a:ext cx="6943724" cy="5848350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4" y="2468880"/>
            <a:ext cx="4423767" cy="4573906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0"/>
            </a:lvl2pPr>
            <a:lvl3pPr marL="857250" indent="0">
              <a:buNone/>
              <a:defRPr sz="1125"/>
            </a:lvl3pPr>
            <a:lvl4pPr marL="1285875" indent="0">
              <a:buNone/>
              <a:defRPr sz="935"/>
            </a:lvl4pPr>
            <a:lvl5pPr marL="1714500" indent="0">
              <a:buNone/>
              <a:defRPr sz="935"/>
            </a:lvl5pPr>
            <a:lvl6pPr marL="2143125" indent="0">
              <a:buNone/>
              <a:defRPr sz="935"/>
            </a:lvl6pPr>
            <a:lvl7pPr marL="2571750" indent="0">
              <a:buNone/>
              <a:defRPr sz="935"/>
            </a:lvl7pPr>
            <a:lvl8pPr marL="3000375" indent="0">
              <a:buNone/>
              <a:defRPr sz="935"/>
            </a:lvl8pPr>
            <a:lvl9pPr marL="3429000" indent="0">
              <a:buNone/>
              <a:defRPr sz="9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529-9720-4A30-9999-A1CB56D3DCC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B837-1AB8-4FEA-BBD6-DF07DC5CC5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6" y="438150"/>
            <a:ext cx="1183005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6" y="2190750"/>
            <a:ext cx="1183005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4" y="7627623"/>
            <a:ext cx="308610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1529-9720-4A30-9999-A1CB56D3DC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7627623"/>
            <a:ext cx="462915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7627623"/>
            <a:ext cx="308610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9B837-1AB8-4FEA-BBD6-DF07DC5CC5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95" indent="-213995" algn="l" defTabSz="857250" rtl="0" eaLnBrk="1" latinLnBrk="0" hangingPunct="1">
        <a:lnSpc>
          <a:spcPct val="90000"/>
        </a:lnSpc>
        <a:spcBef>
          <a:spcPts val="935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620" indent="-213995" algn="l" defTabSz="85725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245" indent="-213995" algn="l" defTabSz="85725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499870" indent="-213995" algn="l" defTabSz="85725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indent="-213995" algn="l" defTabSz="85725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357120" indent="-213995" algn="l" defTabSz="85725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785745" indent="-213995" algn="l" defTabSz="85725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3214370" indent="-213995" algn="l" defTabSz="85725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642995" indent="-213995" algn="l" defTabSz="85725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300990" y="7345043"/>
            <a:ext cx="1329069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9628818" y="3719708"/>
            <a:ext cx="3962887" cy="36242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9780914" y="375544"/>
            <a:ext cx="33509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13539" y="7440474"/>
            <a:ext cx="1300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GENERAL ALIGNMENT DRAWING – PROPOSED 4 KM DRAINAGE AT CAMP-18 UKHIA </a:t>
            </a: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graphicFrame>
        <p:nvGraphicFramePr>
          <p:cNvPr id="125" name="Table 125"/>
          <p:cNvGraphicFramePr>
            <a:graphicFrameLocks noGrp="1"/>
          </p:cNvGraphicFramePr>
          <p:nvPr/>
        </p:nvGraphicFramePr>
        <p:xfrm>
          <a:off x="9628818" y="3719708"/>
          <a:ext cx="3962870" cy="3624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35"/>
                <a:gridCol w="1981435"/>
              </a:tblGrid>
              <a:tr h="724844">
                <a:tc>
                  <a:txBody>
                    <a:bodyPr/>
                    <a:lstStyle/>
                    <a:p>
                      <a:r>
                        <a:rPr lang="en-US" sz="900" dirty="0"/>
                        <a:t>NOTE: ORIGINAL CONTENT OF THE MAP IS TAKEN FROM IOM AS PER THE DETAIL PROVIDED IN THE SHEET</a:t>
                      </a:r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4844">
                <a:tc>
                  <a:txBody>
                    <a:bodyPr/>
                    <a:lstStyle/>
                    <a:p>
                      <a:pPr marL="0" marR="0" lvl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dirty="0"/>
                        <a:t>CHECKED BY – KHAIRUL BASHAR- WASH MANAGER PMO</a:t>
                      </a:r>
                      <a:endParaRPr lang="en-US" sz="900" dirty="0"/>
                    </a:p>
                    <a:p>
                      <a:endParaRPr lang="en-US" sz="900" dirty="0"/>
                    </a:p>
                  </a:txBody>
                  <a:tcPr/>
                </a:tc>
                <a:tc vMerge="1">
                  <a:tcPr/>
                </a:tc>
              </a:tr>
              <a:tr h="724844">
                <a:tc>
                  <a:txBody>
                    <a:bodyPr/>
                    <a:lstStyle/>
                    <a:p>
                      <a:pPr marL="0" marR="0" lvl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dirty="0"/>
                        <a:t>NOTED BY – SANJAY MUKHERJEE- </a:t>
                      </a:r>
                      <a:endParaRPr lang="en-US" sz="900" dirty="0"/>
                    </a:p>
                    <a:p>
                      <a:pPr marL="0" marR="0" lvl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dirty="0"/>
                        <a:t>PC– GERMAN RED CROSS</a:t>
                      </a:r>
                      <a:endParaRPr lang="en-US" sz="900" dirty="0"/>
                    </a:p>
                    <a:p>
                      <a:endParaRPr lang="en-US" sz="900" dirty="0"/>
                    </a:p>
                  </a:txBody>
                  <a:tcPr/>
                </a:tc>
                <a:tc vMerge="1">
                  <a:tcPr/>
                </a:tc>
              </a:tr>
              <a:tr h="724844">
                <a:tc>
                  <a:txBody>
                    <a:bodyPr/>
                    <a:lstStyle/>
                    <a:p>
                      <a:r>
                        <a:rPr lang="en-US" sz="900" dirty="0"/>
                        <a:t>DATE-03032020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4844">
                <a:tc>
                  <a:txBody>
                    <a:bodyPr/>
                    <a:lstStyle/>
                    <a:p>
                      <a:r>
                        <a:rPr lang="en-US" sz="900" dirty="0"/>
                        <a:t>DRAWING NO- UC18DN1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12085136" y="3927902"/>
            <a:ext cx="897709" cy="864104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-6929249" y="4569835"/>
            <a:ext cx="572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MAP OF THE PROPOSED LOCATION BY SMSD</a:t>
            </a: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175" y="375544"/>
            <a:ext cx="5332810" cy="614817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985" y="998138"/>
            <a:ext cx="3629203" cy="1240831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6434391" y="1279189"/>
            <a:ext cx="106631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CAMP BOUNDARY </a:t>
            </a:r>
            <a:endParaRPr lang="en-US" sz="900" dirty="0"/>
          </a:p>
        </p:txBody>
      </p:sp>
      <p:sp>
        <p:nvSpPr>
          <p:cNvPr id="136" name="TextBox 135"/>
          <p:cNvSpPr txBox="1"/>
          <p:nvPr/>
        </p:nvSpPr>
        <p:spPr>
          <a:xfrm>
            <a:off x="6434391" y="1585678"/>
            <a:ext cx="111280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BLOCK BOUNDARY </a:t>
            </a:r>
            <a:endParaRPr lang="en-US" sz="900" dirty="0"/>
          </a:p>
        </p:txBody>
      </p:sp>
      <p:sp>
        <p:nvSpPr>
          <p:cNvPr id="137" name="TextBox 136"/>
          <p:cNvSpPr txBox="1"/>
          <p:nvPr/>
        </p:nvSpPr>
        <p:spPr>
          <a:xfrm>
            <a:off x="6434391" y="1900280"/>
            <a:ext cx="131157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SUB-BLOCK BOUNDARY </a:t>
            </a:r>
            <a:endParaRPr lang="en-US" sz="9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420008" y="1031416"/>
            <a:ext cx="68800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err="1"/>
              <a:t>CiC</a:t>
            </a:r>
            <a:r>
              <a:rPr lang="en-US" sz="900" dirty="0"/>
              <a:t> OFFICE</a:t>
            </a:r>
            <a:endParaRPr lang="en-US" sz="900" dirty="0"/>
          </a:p>
        </p:txBody>
      </p:sp>
      <p:sp>
        <p:nvSpPr>
          <p:cNvPr id="139" name="TextBox 138"/>
          <p:cNvSpPr txBox="1"/>
          <p:nvPr/>
        </p:nvSpPr>
        <p:spPr>
          <a:xfrm>
            <a:off x="8275934" y="917971"/>
            <a:ext cx="13317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SUB-PROPOSED DRAIN CONSTRUCTION BY BDRCS/GERMAN RED CROSS</a:t>
            </a:r>
            <a:endParaRPr lang="en-US" sz="900" dirty="0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8982" y="5596415"/>
            <a:ext cx="1234396" cy="133796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8403" y="3591928"/>
            <a:ext cx="2721572" cy="1776456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322184" y="137160"/>
            <a:ext cx="13290708" cy="79502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300990" y="7345043"/>
            <a:ext cx="1329069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Freeform: Shape 105"/>
          <p:cNvSpPr/>
          <p:nvPr/>
        </p:nvSpPr>
        <p:spPr>
          <a:xfrm flipH="1">
            <a:off x="6886106" y="2245599"/>
            <a:ext cx="577028" cy="2535655"/>
          </a:xfrm>
          <a:custGeom>
            <a:avLst/>
            <a:gdLst>
              <a:gd name="connsiteX0" fmla="*/ 0 w 510139"/>
              <a:gd name="connsiteY0" fmla="*/ 0 h 2704699"/>
              <a:gd name="connsiteX1" fmla="*/ 510139 w 510139"/>
              <a:gd name="connsiteY1" fmla="*/ 77002 h 2704699"/>
              <a:gd name="connsiteX2" fmla="*/ 510139 w 510139"/>
              <a:gd name="connsiteY2" fmla="*/ 2704699 h 2704699"/>
              <a:gd name="connsiteX3" fmla="*/ 308008 w 510139"/>
              <a:gd name="connsiteY3" fmla="*/ 2704699 h 2704699"/>
              <a:gd name="connsiteX4" fmla="*/ 0 w 510139"/>
              <a:gd name="connsiteY4" fmla="*/ 0 h 270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139" h="2704699">
                <a:moveTo>
                  <a:pt x="0" y="0"/>
                </a:moveTo>
                <a:lnTo>
                  <a:pt x="510139" y="77002"/>
                </a:lnTo>
                <a:lnTo>
                  <a:pt x="510139" y="2704699"/>
                </a:lnTo>
                <a:lnTo>
                  <a:pt x="308008" y="2704699"/>
                </a:lnTo>
                <a:lnTo>
                  <a:pt x="0" y="0"/>
                </a:lnTo>
                <a:close/>
              </a:path>
            </a:pathLst>
          </a:custGeom>
          <a:pattFill prst="weave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4" name="Rectangle 3"/>
          <p:cNvSpPr/>
          <p:nvPr/>
        </p:nvSpPr>
        <p:spPr>
          <a:xfrm rot="5400000">
            <a:off x="1922563" y="3088536"/>
            <a:ext cx="2104426" cy="44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5" name="Rectangle 4"/>
          <p:cNvSpPr/>
          <p:nvPr/>
        </p:nvSpPr>
        <p:spPr>
          <a:xfrm rot="5400000">
            <a:off x="172343" y="3088536"/>
            <a:ext cx="2104426" cy="44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099665" y="4694391"/>
            <a:ext cx="0" cy="2196703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483641" y="5078367"/>
            <a:ext cx="14287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203548" y="4911977"/>
            <a:ext cx="109597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899812" y="4911977"/>
            <a:ext cx="109597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6938" y="5078367"/>
            <a:ext cx="14287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099665" y="4298210"/>
            <a:ext cx="0" cy="1303734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/>
          <p:cNvSpPr/>
          <p:nvPr/>
        </p:nvSpPr>
        <p:spPr>
          <a:xfrm rot="5400000">
            <a:off x="1859159" y="911773"/>
            <a:ext cx="371475" cy="2609850"/>
          </a:xfrm>
          <a:custGeom>
            <a:avLst/>
            <a:gdLst>
              <a:gd name="connsiteX0" fmla="*/ 243840 w 396240"/>
              <a:gd name="connsiteY0" fmla="*/ 0 h 2783840"/>
              <a:gd name="connsiteX1" fmla="*/ 254000 w 396240"/>
              <a:gd name="connsiteY1" fmla="*/ 1158240 h 2783840"/>
              <a:gd name="connsiteX2" fmla="*/ 396240 w 396240"/>
              <a:gd name="connsiteY2" fmla="*/ 1137920 h 2783840"/>
              <a:gd name="connsiteX3" fmla="*/ 0 w 396240"/>
              <a:gd name="connsiteY3" fmla="*/ 1341120 h 2783840"/>
              <a:gd name="connsiteX4" fmla="*/ 254000 w 396240"/>
              <a:gd name="connsiteY4" fmla="*/ 1341120 h 2783840"/>
              <a:gd name="connsiteX5" fmla="*/ 233680 w 396240"/>
              <a:gd name="connsiteY5" fmla="*/ 2783840 h 2783840"/>
              <a:gd name="connsiteX6" fmla="*/ 233680 w 396240"/>
              <a:gd name="connsiteY6" fmla="*/ 2783840 h 278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" h="2783840">
                <a:moveTo>
                  <a:pt x="243840" y="0"/>
                </a:moveTo>
                <a:cubicBezTo>
                  <a:pt x="247227" y="386080"/>
                  <a:pt x="250613" y="772160"/>
                  <a:pt x="254000" y="1158240"/>
                </a:cubicBezTo>
                <a:lnTo>
                  <a:pt x="396240" y="1137920"/>
                </a:lnTo>
                <a:lnTo>
                  <a:pt x="0" y="1341120"/>
                </a:lnTo>
                <a:lnTo>
                  <a:pt x="254000" y="1341120"/>
                </a:lnTo>
                <a:lnTo>
                  <a:pt x="233680" y="2783840"/>
                </a:lnTo>
                <a:lnTo>
                  <a:pt x="233680" y="278384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24" name="Freeform: Shape 23"/>
          <p:cNvSpPr/>
          <p:nvPr/>
        </p:nvSpPr>
        <p:spPr>
          <a:xfrm rot="5400000">
            <a:off x="1859159" y="3009208"/>
            <a:ext cx="371475" cy="2609850"/>
          </a:xfrm>
          <a:custGeom>
            <a:avLst/>
            <a:gdLst>
              <a:gd name="connsiteX0" fmla="*/ 243840 w 396240"/>
              <a:gd name="connsiteY0" fmla="*/ 0 h 2783840"/>
              <a:gd name="connsiteX1" fmla="*/ 254000 w 396240"/>
              <a:gd name="connsiteY1" fmla="*/ 1158240 h 2783840"/>
              <a:gd name="connsiteX2" fmla="*/ 396240 w 396240"/>
              <a:gd name="connsiteY2" fmla="*/ 1137920 h 2783840"/>
              <a:gd name="connsiteX3" fmla="*/ 0 w 396240"/>
              <a:gd name="connsiteY3" fmla="*/ 1341120 h 2783840"/>
              <a:gd name="connsiteX4" fmla="*/ 254000 w 396240"/>
              <a:gd name="connsiteY4" fmla="*/ 1341120 h 2783840"/>
              <a:gd name="connsiteX5" fmla="*/ 233680 w 396240"/>
              <a:gd name="connsiteY5" fmla="*/ 2783840 h 2783840"/>
              <a:gd name="connsiteX6" fmla="*/ 233680 w 396240"/>
              <a:gd name="connsiteY6" fmla="*/ 2783840 h 278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" h="2783840">
                <a:moveTo>
                  <a:pt x="243840" y="0"/>
                </a:moveTo>
                <a:cubicBezTo>
                  <a:pt x="247227" y="386080"/>
                  <a:pt x="250613" y="772160"/>
                  <a:pt x="254000" y="1158240"/>
                </a:cubicBezTo>
                <a:lnTo>
                  <a:pt x="396240" y="1137920"/>
                </a:lnTo>
                <a:lnTo>
                  <a:pt x="0" y="1341120"/>
                </a:lnTo>
                <a:lnTo>
                  <a:pt x="254000" y="1341120"/>
                </a:lnTo>
                <a:lnTo>
                  <a:pt x="233680" y="2783840"/>
                </a:lnTo>
                <a:lnTo>
                  <a:pt x="233680" y="278384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27" name="TextBox 26"/>
          <p:cNvSpPr txBox="1"/>
          <p:nvPr/>
        </p:nvSpPr>
        <p:spPr>
          <a:xfrm>
            <a:off x="868860" y="6202594"/>
            <a:ext cx="3211648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5" b="1" dirty="0"/>
              <a:t>PART PLAN </a:t>
            </a:r>
            <a:r>
              <a:rPr lang="en-US" sz="1945" dirty="0"/>
              <a:t>OF PROPOSED SURFACE DRAIN </a:t>
            </a:r>
            <a:endParaRPr lang="en-US" sz="1945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5797816" y="2918364"/>
            <a:ext cx="1673881" cy="446479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30" name="Rectangle 29"/>
          <p:cNvSpPr/>
          <p:nvPr/>
        </p:nvSpPr>
        <p:spPr>
          <a:xfrm rot="5400000">
            <a:off x="4047600" y="2918362"/>
            <a:ext cx="1673879" cy="446482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5759648" y="4739487"/>
            <a:ext cx="0" cy="219670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143625" y="5123463"/>
            <a:ext cx="14287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410037" y="1892035"/>
            <a:ext cx="3972" cy="41983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01295" y="1899545"/>
            <a:ext cx="2499" cy="44098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946921" y="5123463"/>
            <a:ext cx="14287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759643" y="2676433"/>
            <a:ext cx="0" cy="130373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6633279" y="1771812"/>
            <a:ext cx="0" cy="44648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883060" y="1771812"/>
            <a:ext cx="0" cy="44648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00214" y="5533649"/>
            <a:ext cx="1187352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5" dirty="0"/>
              <a:t>565 mm</a:t>
            </a:r>
            <a:endParaRPr lang="en-US" sz="1945" dirty="0"/>
          </a:p>
        </p:txBody>
      </p:sp>
      <p:sp>
        <p:nvSpPr>
          <p:cNvPr id="42" name="TextBox 41"/>
          <p:cNvSpPr txBox="1"/>
          <p:nvPr/>
        </p:nvSpPr>
        <p:spPr>
          <a:xfrm>
            <a:off x="1674315" y="5459963"/>
            <a:ext cx="1187352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5" dirty="0"/>
              <a:t>565 mm</a:t>
            </a:r>
            <a:endParaRPr lang="en-US" sz="1945" dirty="0"/>
          </a:p>
        </p:txBody>
      </p:sp>
      <p:sp>
        <p:nvSpPr>
          <p:cNvPr id="43" name="Rectangle 42"/>
          <p:cNvSpPr/>
          <p:nvPr/>
        </p:nvSpPr>
        <p:spPr>
          <a:xfrm>
            <a:off x="4661297" y="3978541"/>
            <a:ext cx="2196695" cy="4305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44" name="TextBox 43"/>
          <p:cNvSpPr txBox="1"/>
          <p:nvPr/>
        </p:nvSpPr>
        <p:spPr>
          <a:xfrm>
            <a:off x="1640229" y="4610057"/>
            <a:ext cx="1187352" cy="60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5" dirty="0"/>
              <a:t>305 mm</a:t>
            </a:r>
            <a:endParaRPr lang="en-US" sz="1945" dirty="0"/>
          </a:p>
          <a:p>
            <a:r>
              <a:rPr lang="en-US" sz="1400" dirty="0"/>
              <a:t>Wide Drain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4660257" y="2304655"/>
            <a:ext cx="42862" cy="1673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47" name="Rectangle 46"/>
          <p:cNvSpPr/>
          <p:nvPr/>
        </p:nvSpPr>
        <p:spPr>
          <a:xfrm>
            <a:off x="5064907" y="2304655"/>
            <a:ext cx="42862" cy="1673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48" name="Rectangle 47"/>
          <p:cNvSpPr/>
          <p:nvPr/>
        </p:nvSpPr>
        <p:spPr>
          <a:xfrm>
            <a:off x="6410038" y="2308460"/>
            <a:ext cx="42862" cy="1673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49" name="Rectangle 48"/>
          <p:cNvSpPr/>
          <p:nvPr/>
        </p:nvSpPr>
        <p:spPr>
          <a:xfrm>
            <a:off x="6814688" y="2308460"/>
            <a:ext cx="42862" cy="1673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50" name="Rectangle 49"/>
          <p:cNvSpPr/>
          <p:nvPr/>
        </p:nvSpPr>
        <p:spPr>
          <a:xfrm>
            <a:off x="1001751" y="2251488"/>
            <a:ext cx="42862" cy="21044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51" name="Rectangle 50"/>
          <p:cNvSpPr/>
          <p:nvPr/>
        </p:nvSpPr>
        <p:spPr>
          <a:xfrm>
            <a:off x="1406400" y="2251488"/>
            <a:ext cx="42862" cy="21044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52" name="Rectangle 51"/>
          <p:cNvSpPr/>
          <p:nvPr/>
        </p:nvSpPr>
        <p:spPr>
          <a:xfrm>
            <a:off x="2751532" y="2255293"/>
            <a:ext cx="42862" cy="21044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53" name="Rectangle 52"/>
          <p:cNvSpPr/>
          <p:nvPr/>
        </p:nvSpPr>
        <p:spPr>
          <a:xfrm>
            <a:off x="3156181" y="2255293"/>
            <a:ext cx="42862" cy="21044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54" name="Rectangle 53"/>
          <p:cNvSpPr/>
          <p:nvPr/>
        </p:nvSpPr>
        <p:spPr>
          <a:xfrm rot="16200000">
            <a:off x="4860600" y="2101342"/>
            <a:ext cx="42862" cy="4464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55" name="Rectangle 54"/>
          <p:cNvSpPr/>
          <p:nvPr/>
        </p:nvSpPr>
        <p:spPr>
          <a:xfrm rot="16200000">
            <a:off x="6613325" y="2099055"/>
            <a:ext cx="42862" cy="4464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63" name="TextBox 62"/>
          <p:cNvSpPr txBox="1"/>
          <p:nvPr/>
        </p:nvSpPr>
        <p:spPr>
          <a:xfrm>
            <a:off x="4797011" y="870488"/>
            <a:ext cx="2883096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5" dirty="0"/>
              <a:t>130 mm </a:t>
            </a:r>
            <a:r>
              <a:rPr lang="en-US" sz="1400" dirty="0"/>
              <a:t>Brick work with plaster</a:t>
            </a:r>
            <a:endParaRPr lang="en-US" sz="14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882031" y="1486988"/>
            <a:ext cx="0" cy="4125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633279" y="1479479"/>
            <a:ext cx="0" cy="4125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882031" y="1486986"/>
            <a:ext cx="17512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757655" y="1144087"/>
            <a:ext cx="0" cy="3353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850548" y="1889315"/>
            <a:ext cx="3972" cy="41983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656255" y="1911675"/>
            <a:ext cx="3972" cy="41983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16257" y="884557"/>
            <a:ext cx="3116329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5" dirty="0"/>
              <a:t>130 mm </a:t>
            </a:r>
            <a:r>
              <a:rPr lang="en-US" sz="1400" dirty="0"/>
              <a:t>Brick work with plaster</a:t>
            </a:r>
            <a:endParaRPr lang="en-US" sz="1400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201276" y="1501057"/>
            <a:ext cx="0" cy="4125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952523" y="1493548"/>
            <a:ext cx="0" cy="4125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01276" y="1501055"/>
            <a:ext cx="17512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076900" y="1158157"/>
            <a:ext cx="0" cy="3353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748590" y="1863718"/>
            <a:ext cx="3972" cy="41983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439848" y="1871227"/>
            <a:ext cx="2499" cy="44098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2971831" y="1743494"/>
            <a:ext cx="0" cy="44648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1221612" y="1743494"/>
            <a:ext cx="0" cy="44648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3189100" y="1860997"/>
            <a:ext cx="3972" cy="41983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994807" y="1883356"/>
            <a:ext cx="3972" cy="41983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34508" y="3307149"/>
            <a:ext cx="0" cy="4125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478706" y="3299640"/>
            <a:ext cx="0" cy="4125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34510" y="3299638"/>
            <a:ext cx="284419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27936" y="3309405"/>
            <a:ext cx="1187352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5" dirty="0"/>
              <a:t>A</a:t>
            </a:r>
            <a:endParaRPr lang="en-US" sz="1945" dirty="0"/>
          </a:p>
        </p:txBody>
      </p:sp>
      <p:sp>
        <p:nvSpPr>
          <p:cNvPr id="91" name="TextBox 90"/>
          <p:cNvSpPr txBox="1"/>
          <p:nvPr/>
        </p:nvSpPr>
        <p:spPr>
          <a:xfrm>
            <a:off x="3180011" y="3307148"/>
            <a:ext cx="1187352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5" dirty="0"/>
              <a:t>A’</a:t>
            </a:r>
            <a:endParaRPr lang="en-US" sz="1945" dirty="0"/>
          </a:p>
        </p:txBody>
      </p:sp>
      <p:sp>
        <p:nvSpPr>
          <p:cNvPr id="92" name="TextBox 91"/>
          <p:cNvSpPr txBox="1"/>
          <p:nvPr/>
        </p:nvSpPr>
        <p:spPr>
          <a:xfrm>
            <a:off x="4588967" y="6192724"/>
            <a:ext cx="3350911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5" b="1" dirty="0"/>
              <a:t>PART SECTION A-A’ </a:t>
            </a:r>
            <a:r>
              <a:rPr lang="en-US" sz="1945" dirty="0"/>
              <a:t>OF PROPOSED SURFACE DRAIN </a:t>
            </a:r>
            <a:endParaRPr lang="en-US" sz="1945" dirty="0"/>
          </a:p>
        </p:txBody>
      </p:sp>
      <p:cxnSp>
        <p:nvCxnSpPr>
          <p:cNvPr id="94" name="Straight Connector 93"/>
          <p:cNvCxnSpPr>
            <a:endCxn id="49" idx="2"/>
          </p:cNvCxnSpPr>
          <p:nvPr/>
        </p:nvCxnSpPr>
        <p:spPr>
          <a:xfrm flipH="1">
            <a:off x="6836118" y="3978539"/>
            <a:ext cx="843990" cy="380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6836117" y="4401486"/>
            <a:ext cx="843990" cy="380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889437" y="2308463"/>
            <a:ext cx="843990" cy="380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7406813" y="3978538"/>
            <a:ext cx="0" cy="454325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7406813" y="2308463"/>
            <a:ext cx="0" cy="1651783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451921" y="3987786"/>
            <a:ext cx="1746493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5" dirty="0"/>
              <a:t>100 mm </a:t>
            </a:r>
            <a:r>
              <a:rPr lang="en-US" sz="1400" dirty="0"/>
              <a:t>PCC Bed</a:t>
            </a:r>
            <a:endParaRPr lang="en-US" sz="1400" dirty="0"/>
          </a:p>
        </p:txBody>
      </p:sp>
      <p:sp>
        <p:nvSpPr>
          <p:cNvPr id="104" name="Rectangle 103"/>
          <p:cNvSpPr/>
          <p:nvPr/>
        </p:nvSpPr>
        <p:spPr>
          <a:xfrm>
            <a:off x="4683179" y="4424205"/>
            <a:ext cx="2180759" cy="669646"/>
          </a:xfrm>
          <a:prstGeom prst="rect">
            <a:avLst/>
          </a:prstGeom>
          <a:pattFill prst="weave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105" name="Freeform: Shape 104"/>
          <p:cNvSpPr/>
          <p:nvPr/>
        </p:nvSpPr>
        <p:spPr>
          <a:xfrm>
            <a:off x="4160874" y="2235954"/>
            <a:ext cx="478255" cy="2535655"/>
          </a:xfrm>
          <a:custGeom>
            <a:avLst/>
            <a:gdLst>
              <a:gd name="connsiteX0" fmla="*/ 0 w 510139"/>
              <a:gd name="connsiteY0" fmla="*/ 0 h 2704699"/>
              <a:gd name="connsiteX1" fmla="*/ 510139 w 510139"/>
              <a:gd name="connsiteY1" fmla="*/ 77002 h 2704699"/>
              <a:gd name="connsiteX2" fmla="*/ 510139 w 510139"/>
              <a:gd name="connsiteY2" fmla="*/ 2704699 h 2704699"/>
              <a:gd name="connsiteX3" fmla="*/ 308008 w 510139"/>
              <a:gd name="connsiteY3" fmla="*/ 2704699 h 2704699"/>
              <a:gd name="connsiteX4" fmla="*/ 0 w 510139"/>
              <a:gd name="connsiteY4" fmla="*/ 0 h 270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139" h="2704699">
                <a:moveTo>
                  <a:pt x="0" y="0"/>
                </a:moveTo>
                <a:lnTo>
                  <a:pt x="510139" y="77002"/>
                </a:lnTo>
                <a:lnTo>
                  <a:pt x="510139" y="2704699"/>
                </a:lnTo>
                <a:lnTo>
                  <a:pt x="308008" y="2704699"/>
                </a:lnTo>
                <a:lnTo>
                  <a:pt x="0" y="0"/>
                </a:lnTo>
                <a:close/>
              </a:path>
            </a:pathLst>
          </a:custGeom>
          <a:pattFill prst="weave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noAutofit/>
          </a:bodyPr>
          <a:lstStyle/>
          <a:p>
            <a:pPr algn="ctr"/>
            <a:endParaRPr lang="en-US" sz="1945"/>
          </a:p>
        </p:txBody>
      </p:sp>
      <p:sp>
        <p:nvSpPr>
          <p:cNvPr id="107" name="TextBox 106"/>
          <p:cNvSpPr txBox="1"/>
          <p:nvPr/>
        </p:nvSpPr>
        <p:spPr>
          <a:xfrm>
            <a:off x="7413445" y="2516525"/>
            <a:ext cx="2073210" cy="102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5" dirty="0"/>
              <a:t>305 mm</a:t>
            </a:r>
            <a:r>
              <a:rPr lang="en-US" sz="1310" dirty="0"/>
              <a:t> </a:t>
            </a:r>
            <a:endParaRPr lang="en-US" sz="1310" dirty="0"/>
          </a:p>
          <a:p>
            <a:r>
              <a:rPr lang="en-US" sz="1310" dirty="0"/>
              <a:t>Brick work</a:t>
            </a:r>
            <a:endParaRPr lang="en-US" sz="1310" dirty="0"/>
          </a:p>
          <a:p>
            <a:r>
              <a:rPr lang="en-US" sz="1400" dirty="0"/>
              <a:t>(Average Hight)- to be adjusted as per site topo</a:t>
            </a:r>
            <a:endParaRPr lang="en-US" sz="1400" dirty="0"/>
          </a:p>
        </p:txBody>
      </p:sp>
      <p:sp>
        <p:nvSpPr>
          <p:cNvPr id="109" name="Rectangle 108"/>
          <p:cNvSpPr/>
          <p:nvPr/>
        </p:nvSpPr>
        <p:spPr>
          <a:xfrm>
            <a:off x="9628836" y="134620"/>
            <a:ext cx="3962869" cy="7209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9780914" y="375544"/>
            <a:ext cx="3350911" cy="2607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5" b="1" dirty="0"/>
              <a:t>GENERAL SPECIFICATION</a:t>
            </a:r>
            <a:endParaRPr lang="en-US" sz="1945" b="1" dirty="0"/>
          </a:p>
          <a:p>
            <a:pPr marL="342900" indent="-342900">
              <a:buAutoNum type="arabicPeriod"/>
            </a:pPr>
            <a:r>
              <a:rPr lang="en-US" sz="1200" dirty="0"/>
              <a:t>All Brick Work shall be first class. 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en-US" sz="1200" dirty="0"/>
              <a:t>All plain cement concrete shall be of  ratio 1:2:4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en-US" sz="1200" dirty="0"/>
              <a:t>All Cement Plater work Shall be of ratio 1:4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en-US" sz="1200" dirty="0"/>
              <a:t>Excavation Work shall be compacted to desired level as directed site engineers in-charge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en-US" sz="1200" dirty="0"/>
              <a:t>PCC Bed shall be laid On plastic apron of standard quality approved by site engineer.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en-US" sz="1200" dirty="0"/>
              <a:t> In some places have to construct 255mm (10”) thick brick work based on alignment as per the direction of Engineer in-charge.</a:t>
            </a:r>
            <a:endParaRPr lang="en-US" sz="1200" dirty="0"/>
          </a:p>
        </p:txBody>
      </p:sp>
      <p:sp>
        <p:nvSpPr>
          <p:cNvPr id="111" name="Freeform: Shape 110"/>
          <p:cNvSpPr/>
          <p:nvPr/>
        </p:nvSpPr>
        <p:spPr>
          <a:xfrm>
            <a:off x="4046220" y="2228850"/>
            <a:ext cx="0" cy="68580"/>
          </a:xfrm>
          <a:custGeom>
            <a:avLst/>
            <a:gdLst>
              <a:gd name="connsiteX0" fmla="*/ 0 w 0"/>
              <a:gd name="connsiteY0" fmla="*/ 0 h 68580"/>
              <a:gd name="connsiteX1" fmla="*/ 0 w 0"/>
              <a:gd name="connsiteY1" fmla="*/ 68580 h 6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8580">
                <a:moveTo>
                  <a:pt x="0" y="0"/>
                </a:moveTo>
                <a:lnTo>
                  <a:pt x="0" y="685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: Shape 112"/>
          <p:cNvSpPr/>
          <p:nvPr/>
        </p:nvSpPr>
        <p:spPr>
          <a:xfrm>
            <a:off x="4503420" y="3680460"/>
            <a:ext cx="2503170" cy="741680"/>
          </a:xfrm>
          <a:custGeom>
            <a:avLst/>
            <a:gdLst>
              <a:gd name="connsiteX0" fmla="*/ 0 w 2503170"/>
              <a:gd name="connsiteY0" fmla="*/ 0 h 754380"/>
              <a:gd name="connsiteX1" fmla="*/ 148590 w 2503170"/>
              <a:gd name="connsiteY1" fmla="*/ 228600 h 754380"/>
              <a:gd name="connsiteX2" fmla="*/ 137160 w 2503170"/>
              <a:gd name="connsiteY2" fmla="*/ 754380 h 754380"/>
              <a:gd name="connsiteX3" fmla="*/ 2388870 w 2503170"/>
              <a:gd name="connsiteY3" fmla="*/ 720090 h 754380"/>
              <a:gd name="connsiteX4" fmla="*/ 2388870 w 2503170"/>
              <a:gd name="connsiteY4" fmla="*/ 240030 h 754380"/>
              <a:gd name="connsiteX5" fmla="*/ 2491740 w 2503170"/>
              <a:gd name="connsiteY5" fmla="*/ 11430 h 754380"/>
              <a:gd name="connsiteX6" fmla="*/ 2503170 w 2503170"/>
              <a:gd name="connsiteY6" fmla="*/ 22860 h 754380"/>
              <a:gd name="connsiteX0-1" fmla="*/ 0 w 2503170"/>
              <a:gd name="connsiteY0-2" fmla="*/ 0 h 754380"/>
              <a:gd name="connsiteX1-3" fmla="*/ 68580 w 2503170"/>
              <a:gd name="connsiteY1-4" fmla="*/ 240030 h 754380"/>
              <a:gd name="connsiteX2-5" fmla="*/ 137160 w 2503170"/>
              <a:gd name="connsiteY2-6" fmla="*/ 754380 h 754380"/>
              <a:gd name="connsiteX3-7" fmla="*/ 2388870 w 2503170"/>
              <a:gd name="connsiteY3-8" fmla="*/ 720090 h 754380"/>
              <a:gd name="connsiteX4-9" fmla="*/ 2388870 w 2503170"/>
              <a:gd name="connsiteY4-10" fmla="*/ 240030 h 754380"/>
              <a:gd name="connsiteX5-11" fmla="*/ 2491740 w 2503170"/>
              <a:gd name="connsiteY5-12" fmla="*/ 11430 h 754380"/>
              <a:gd name="connsiteX6-13" fmla="*/ 2503170 w 2503170"/>
              <a:gd name="connsiteY6-14" fmla="*/ 22860 h 754380"/>
              <a:gd name="connsiteX0-15" fmla="*/ 0 w 2503170"/>
              <a:gd name="connsiteY0-16" fmla="*/ 0 h 754380"/>
              <a:gd name="connsiteX1-17" fmla="*/ 68580 w 2503170"/>
              <a:gd name="connsiteY1-18" fmla="*/ 240030 h 754380"/>
              <a:gd name="connsiteX2-19" fmla="*/ 137160 w 2503170"/>
              <a:gd name="connsiteY2-20" fmla="*/ 754380 h 754380"/>
              <a:gd name="connsiteX3-21" fmla="*/ 2388870 w 2503170"/>
              <a:gd name="connsiteY3-22" fmla="*/ 720090 h 754380"/>
              <a:gd name="connsiteX4-23" fmla="*/ 2423160 w 2503170"/>
              <a:gd name="connsiteY4-24" fmla="*/ 240030 h 754380"/>
              <a:gd name="connsiteX5-25" fmla="*/ 2491740 w 2503170"/>
              <a:gd name="connsiteY5-26" fmla="*/ 11430 h 754380"/>
              <a:gd name="connsiteX6-27" fmla="*/ 2503170 w 2503170"/>
              <a:gd name="connsiteY6-28" fmla="*/ 22860 h 754380"/>
              <a:gd name="connsiteX0-29" fmla="*/ 0 w 2503170"/>
              <a:gd name="connsiteY0-30" fmla="*/ 0 h 741680"/>
              <a:gd name="connsiteX1-31" fmla="*/ 68580 w 2503170"/>
              <a:gd name="connsiteY1-32" fmla="*/ 240030 h 741680"/>
              <a:gd name="connsiteX2-33" fmla="*/ 137160 w 2503170"/>
              <a:gd name="connsiteY2-34" fmla="*/ 741680 h 741680"/>
              <a:gd name="connsiteX3-35" fmla="*/ 2388870 w 2503170"/>
              <a:gd name="connsiteY3-36" fmla="*/ 720090 h 741680"/>
              <a:gd name="connsiteX4-37" fmla="*/ 2423160 w 2503170"/>
              <a:gd name="connsiteY4-38" fmla="*/ 240030 h 741680"/>
              <a:gd name="connsiteX5-39" fmla="*/ 2491740 w 2503170"/>
              <a:gd name="connsiteY5-40" fmla="*/ 11430 h 741680"/>
              <a:gd name="connsiteX6-41" fmla="*/ 2503170 w 2503170"/>
              <a:gd name="connsiteY6-42" fmla="*/ 22860 h 741680"/>
              <a:gd name="connsiteX0-43" fmla="*/ 0 w 2503170"/>
              <a:gd name="connsiteY0-44" fmla="*/ 0 h 741680"/>
              <a:gd name="connsiteX1-45" fmla="*/ 68580 w 2503170"/>
              <a:gd name="connsiteY1-46" fmla="*/ 240030 h 741680"/>
              <a:gd name="connsiteX2-47" fmla="*/ 137160 w 2503170"/>
              <a:gd name="connsiteY2-48" fmla="*/ 741680 h 741680"/>
              <a:gd name="connsiteX3-49" fmla="*/ 2388870 w 2503170"/>
              <a:gd name="connsiteY3-50" fmla="*/ 741257 h 741680"/>
              <a:gd name="connsiteX4-51" fmla="*/ 2423160 w 2503170"/>
              <a:gd name="connsiteY4-52" fmla="*/ 240030 h 741680"/>
              <a:gd name="connsiteX5-53" fmla="*/ 2491740 w 2503170"/>
              <a:gd name="connsiteY5-54" fmla="*/ 11430 h 741680"/>
              <a:gd name="connsiteX6-55" fmla="*/ 2503170 w 2503170"/>
              <a:gd name="connsiteY6-56" fmla="*/ 22860 h 7416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503170" h="741680">
                <a:moveTo>
                  <a:pt x="0" y="0"/>
                </a:moveTo>
                <a:lnTo>
                  <a:pt x="68580" y="240030"/>
                </a:lnTo>
                <a:lnTo>
                  <a:pt x="137160" y="741680"/>
                </a:lnTo>
                <a:lnTo>
                  <a:pt x="2388870" y="741257"/>
                </a:lnTo>
                <a:lnTo>
                  <a:pt x="2423160" y="240030"/>
                </a:lnTo>
                <a:lnTo>
                  <a:pt x="2491740" y="11430"/>
                </a:lnTo>
                <a:lnTo>
                  <a:pt x="2503170" y="2286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7437114" y="4747162"/>
            <a:ext cx="2073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Plastic Sheet Apron for protecting PCC seepage during construction </a:t>
            </a:r>
            <a:endParaRPr lang="en-US" sz="1400" dirty="0"/>
          </a:p>
        </p:txBody>
      </p:sp>
      <p:cxnSp>
        <p:nvCxnSpPr>
          <p:cNvPr id="116" name="Straight Arrow Connector 115"/>
          <p:cNvCxnSpPr/>
          <p:nvPr/>
        </p:nvCxnSpPr>
        <p:spPr>
          <a:xfrm flipH="1" flipV="1">
            <a:off x="6934309" y="4205700"/>
            <a:ext cx="240312" cy="87266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7174620" y="5074603"/>
            <a:ext cx="257512" cy="6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290111" y="2989631"/>
            <a:ext cx="1187352" cy="60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5" dirty="0"/>
              <a:t>305 mm</a:t>
            </a:r>
            <a:endParaRPr lang="en-US" sz="1945" dirty="0"/>
          </a:p>
          <a:p>
            <a:r>
              <a:rPr lang="en-US" sz="1400" dirty="0"/>
              <a:t>Wide Drain</a:t>
            </a:r>
            <a:endParaRPr lang="en-US" sz="1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00979" y="7363828"/>
            <a:ext cx="13290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GENERAL ARRANGEMENT DRAWING – PROPOSED 4 KM DRAINAGE AT CAMP-18, UKHIA </a:t>
            </a: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graphicFrame>
        <p:nvGraphicFramePr>
          <p:cNvPr id="125" name="Table 125"/>
          <p:cNvGraphicFramePr>
            <a:graphicFrameLocks noGrp="1"/>
          </p:cNvGraphicFramePr>
          <p:nvPr/>
        </p:nvGraphicFramePr>
        <p:xfrm>
          <a:off x="9628818" y="3719708"/>
          <a:ext cx="3962870" cy="3624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435"/>
                <a:gridCol w="1981435"/>
              </a:tblGrid>
              <a:tr h="724844">
                <a:tc>
                  <a:txBody>
                    <a:bodyPr/>
                    <a:lstStyle/>
                    <a:p>
                      <a:r>
                        <a:rPr lang="en-US" sz="900" dirty="0"/>
                        <a:t>DRAWN BY – ZAHIRUL ISLAM- SPO – ENGINEER- GERMAN RED CROSS</a:t>
                      </a:r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4844">
                <a:tc>
                  <a:txBody>
                    <a:bodyPr/>
                    <a:lstStyle/>
                    <a:p>
                      <a:pPr marL="0" marR="0" lvl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dirty="0"/>
                        <a:t>CHECKED BY – KHAIRUL BASHAR- WASH MANAGER PMO</a:t>
                      </a:r>
                      <a:endParaRPr lang="en-US" sz="900" dirty="0"/>
                    </a:p>
                    <a:p>
                      <a:endParaRPr lang="en-US" sz="900" dirty="0"/>
                    </a:p>
                  </a:txBody>
                  <a:tcPr/>
                </a:tc>
                <a:tc vMerge="1">
                  <a:tcPr/>
                </a:tc>
              </a:tr>
              <a:tr h="724844">
                <a:tc>
                  <a:txBody>
                    <a:bodyPr/>
                    <a:lstStyle/>
                    <a:p>
                      <a:pPr marL="0" marR="0" lvl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dirty="0"/>
                        <a:t>NOTED BY – SANJAY MUKHERJEE- </a:t>
                      </a:r>
                      <a:endParaRPr lang="en-US" sz="900" dirty="0"/>
                    </a:p>
                    <a:p>
                      <a:pPr marL="0" marR="0" lvl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dirty="0"/>
                        <a:t>PC– GERMAN RED CROSS</a:t>
                      </a:r>
                      <a:endParaRPr lang="en-US" sz="900" dirty="0"/>
                    </a:p>
                    <a:p>
                      <a:endParaRPr lang="en-US" sz="900" dirty="0"/>
                    </a:p>
                  </a:txBody>
                  <a:tcPr/>
                </a:tc>
                <a:tc vMerge="1">
                  <a:tcPr/>
                </a:tc>
              </a:tr>
              <a:tr h="724844">
                <a:tc>
                  <a:txBody>
                    <a:bodyPr/>
                    <a:lstStyle/>
                    <a:p>
                      <a:r>
                        <a:rPr lang="en-US" sz="900" dirty="0"/>
                        <a:t>DATE-03032020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4844">
                <a:tc>
                  <a:txBody>
                    <a:bodyPr/>
                    <a:lstStyle/>
                    <a:p>
                      <a:r>
                        <a:rPr lang="en-US" sz="900" dirty="0"/>
                        <a:t>DRAWING NO- UC18DN2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12496616" y="3917150"/>
            <a:ext cx="897709" cy="864104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300990" y="134620"/>
            <a:ext cx="13290708" cy="79502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7451921" y="5621943"/>
            <a:ext cx="2073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Compact Soil Foundation</a:t>
            </a:r>
            <a:endParaRPr lang="en-US" sz="1400" dirty="0"/>
          </a:p>
        </p:txBody>
      </p:sp>
      <p:cxnSp>
        <p:nvCxnSpPr>
          <p:cNvPr id="93" name="Straight Arrow Connector 92"/>
          <p:cNvCxnSpPr/>
          <p:nvPr/>
        </p:nvCxnSpPr>
        <p:spPr>
          <a:xfrm flipH="1" flipV="1">
            <a:off x="6896209" y="4904200"/>
            <a:ext cx="240312" cy="87266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7136520" y="5773103"/>
            <a:ext cx="257512" cy="6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1498</Words>
  <Application>WPS Presentation</Application>
  <PresentationFormat>Custom</PresentationFormat>
  <Paragraphs>87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</dc:creator>
  <cp:lastModifiedBy>USER</cp:lastModifiedBy>
  <cp:revision>26</cp:revision>
  <cp:lastPrinted>2020-03-03T09:38:00Z</cp:lastPrinted>
  <dcterms:created xsi:type="dcterms:W3CDTF">2020-03-03T06:29:00Z</dcterms:created>
  <dcterms:modified xsi:type="dcterms:W3CDTF">2020-09-09T09:37:46Z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1033-11.2.0.9665</vt:lpwstr>
  </property>
</Properties>
</file>